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54"/>
  </p:notesMasterIdLst>
  <p:sldIdLst>
    <p:sldId id="294" r:id="rId3"/>
    <p:sldId id="637" r:id="rId4"/>
    <p:sldId id="744" r:id="rId5"/>
    <p:sldId id="295" r:id="rId6"/>
    <p:sldId id="743" r:id="rId7"/>
    <p:sldId id="742" r:id="rId8"/>
    <p:sldId id="745" r:id="rId9"/>
    <p:sldId id="750" r:id="rId10"/>
    <p:sldId id="748" r:id="rId11"/>
    <p:sldId id="746" r:id="rId12"/>
    <p:sldId id="757" r:id="rId13"/>
    <p:sldId id="754" r:id="rId14"/>
    <p:sldId id="747" r:id="rId15"/>
    <p:sldId id="751" r:id="rId16"/>
    <p:sldId id="445" r:id="rId17"/>
    <p:sldId id="716" r:id="rId18"/>
    <p:sldId id="723" r:id="rId19"/>
    <p:sldId id="739" r:id="rId20"/>
    <p:sldId id="724" r:id="rId21"/>
    <p:sldId id="738" r:id="rId22"/>
    <p:sldId id="721" r:id="rId23"/>
    <p:sldId id="678" r:id="rId24"/>
    <p:sldId id="722" r:id="rId25"/>
    <p:sldId id="725" r:id="rId26"/>
    <p:sldId id="717" r:id="rId27"/>
    <p:sldId id="726" r:id="rId28"/>
    <p:sldId id="740" r:id="rId29"/>
    <p:sldId id="621" r:id="rId30"/>
    <p:sldId id="692" r:id="rId31"/>
    <p:sldId id="629" r:id="rId32"/>
    <p:sldId id="632" r:id="rId33"/>
    <p:sldId id="698" r:id="rId34"/>
    <p:sldId id="694" r:id="rId35"/>
    <p:sldId id="718" r:id="rId36"/>
    <p:sldId id="728" r:id="rId37"/>
    <p:sldId id="730" r:id="rId38"/>
    <p:sldId id="700" r:id="rId39"/>
    <p:sldId id="729" r:id="rId40"/>
    <p:sldId id="702" r:id="rId41"/>
    <p:sldId id="703" r:id="rId42"/>
    <p:sldId id="704" r:id="rId43"/>
    <p:sldId id="719" r:id="rId44"/>
    <p:sldId id="731" r:id="rId45"/>
    <p:sldId id="732" r:id="rId46"/>
    <p:sldId id="734" r:id="rId47"/>
    <p:sldId id="733" r:id="rId48"/>
    <p:sldId id="720" r:id="rId49"/>
    <p:sldId id="735" r:id="rId50"/>
    <p:sldId id="741" r:id="rId51"/>
    <p:sldId id="655" r:id="rId52"/>
    <p:sldId id="712" r:id="rId53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31" clrIdx="0"/>
  <p:cmAuthor id="1" name="Microsoft Office ユーザー" initials="Office" lastIdx="8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C200"/>
    <a:srgbClr val="0432FF"/>
    <a:srgbClr val="FAFAFC"/>
    <a:srgbClr val="9437FF"/>
    <a:srgbClr val="44C404"/>
    <a:srgbClr val="0000FF"/>
    <a:srgbClr val="595959"/>
    <a:srgbClr val="82878C"/>
    <a:srgbClr val="F2F2F2"/>
    <a:srgbClr val="E4E4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487" autoAdjust="0"/>
    <p:restoredTop sz="82664" autoAdjust="0"/>
  </p:normalViewPr>
  <p:slideViewPr>
    <p:cSldViewPr snapToGrid="0">
      <p:cViewPr>
        <p:scale>
          <a:sx n="83" d="100"/>
          <a:sy n="83" d="100"/>
        </p:scale>
        <p:origin x="1648" y="3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35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notesMaster" Target="notesMasters/notesMaster1.xml"/><Relationship Id="rId55" Type="http://schemas.openxmlformats.org/officeDocument/2006/relationships/commentAuthors" Target="commentAuthors.xml"/><Relationship Id="rId56" Type="http://schemas.openxmlformats.org/officeDocument/2006/relationships/presProps" Target="presProps.xml"/><Relationship Id="rId57" Type="http://schemas.openxmlformats.org/officeDocument/2006/relationships/viewProps" Target="viewProps.xml"/><Relationship Id="rId58" Type="http://schemas.openxmlformats.org/officeDocument/2006/relationships/theme" Target="theme/theme1.xml"/><Relationship Id="rId59" Type="http://schemas.openxmlformats.org/officeDocument/2006/relationships/tableStyles" Target="tableStyles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3:19:26.686" idx="6">
    <p:pos x="2607" y="1144"/>
    <p:text>本当にそうか？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3:25:19.250" idx="7">
    <p:pos x="2705" y="1592"/>
    <p:text>背景画像を後で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3:40:34.789" idx="8">
    <p:pos x="1338" y="69"/>
    <p:text>後でグラフを書き直す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30T15:31:49.355" idx="5">
    <p:pos x="1088" y="1328"/>
    <p:text>アイコン使う</p:text>
    <p:extLst>
      <p:ext uri="{C676402C-5697-4E1C-873F-D02D1690AC5C}">
        <p15:threadingInfo xmlns:p15="http://schemas.microsoft.com/office/powerpoint/2012/main" timeZoneBias="-54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2410A1-7241-4041-A590-68D05C86558B}" type="doc">
      <dgm:prSet loTypeId="urn:microsoft.com/office/officeart/2005/8/layout/pyramid4" loCatId="picture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kumimoji="1" lang="ja-JP" altLang="en-US"/>
        </a:p>
      </dgm:t>
    </dgm:pt>
    <dgm:pt modelId="{12ED873F-BD82-184D-9B78-F7F01B2FFE68}">
      <dgm:prSet phldrT="[テキスト]" custT="1"/>
      <dgm:spPr>
        <a:solidFill>
          <a:srgbClr val="FFC000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心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組織文化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3ACE6096-C9C8-BC46-BF5E-F4FCBBBFF9A7}" type="parTrans" cxnId="{7A51BF9F-07A7-354C-9F31-44CB2B6A1743}">
      <dgm:prSet/>
      <dgm:spPr/>
      <dgm:t>
        <a:bodyPr/>
        <a:lstStyle/>
        <a:p>
          <a:endParaRPr kumimoji="1" lang="ja-JP" altLang="en-US"/>
        </a:p>
      </dgm:t>
    </dgm:pt>
    <dgm:pt modelId="{56E4DF71-920D-5945-8874-24FC9E0C3E35}" type="sibTrans" cxnId="{7A51BF9F-07A7-354C-9F31-44CB2B6A1743}">
      <dgm:prSet/>
      <dgm:spPr/>
      <dgm:t>
        <a:bodyPr/>
        <a:lstStyle/>
        <a:p>
          <a:endParaRPr kumimoji="1" lang="ja-JP" altLang="en-US"/>
        </a:p>
      </dgm:t>
    </dgm:pt>
    <dgm:pt modelId="{3E8F932C-1FB5-6E4F-88F8-66046DDD68F1}">
      <dgm:prSet phldrT="[テキスト]" custT="1"/>
      <dgm:spPr>
        <a:solidFill>
          <a:srgbClr val="0432FF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技術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FE059242-B41A-1A4B-A875-7159E733476C}" type="parTrans" cxnId="{4C35EF75-5E08-C046-BD5B-1FA86E25D471}">
      <dgm:prSet/>
      <dgm:spPr/>
      <dgm:t>
        <a:bodyPr/>
        <a:lstStyle/>
        <a:p>
          <a:endParaRPr kumimoji="1" lang="ja-JP" altLang="en-US"/>
        </a:p>
      </dgm:t>
    </dgm:pt>
    <dgm:pt modelId="{8D3F5BBD-2CA0-8040-8137-7925DC3429F2}" type="sibTrans" cxnId="{4C35EF75-5E08-C046-BD5B-1FA86E25D471}">
      <dgm:prSet/>
      <dgm:spPr/>
      <dgm:t>
        <a:bodyPr/>
        <a:lstStyle/>
        <a:p>
          <a:endParaRPr kumimoji="1" lang="ja-JP" altLang="en-US"/>
        </a:p>
      </dgm:t>
    </dgm:pt>
    <dgm:pt modelId="{AFF09982-0F4D-494B-9D40-D6D1C78FB0B9}">
      <dgm:prSet phldrT="[テキスト]" custT="1"/>
      <dgm:spPr>
        <a:solidFill>
          <a:srgbClr val="0AC200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en-US" altLang="ja-JP" sz="24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LINE</a:t>
          </a:r>
          <a:r>
            <a:rPr kumimoji="1" lang="ja-JP" altLang="en-US" sz="24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の</a:t>
          </a:r>
        </a:p>
        <a:p>
          <a:r>
            <a:rPr kumimoji="1" lang="ja-JP" altLang="en-US" sz="24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改善</a:t>
          </a:r>
          <a:endParaRPr kumimoji="1" lang="ja-JP" altLang="en-US" sz="2400" b="0" i="0" dirty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24C27D0F-CAF2-8D44-A93A-1B613B8F506F}" type="parTrans" cxnId="{70E2D104-358D-204C-B302-E729FD38F248}">
      <dgm:prSet/>
      <dgm:spPr/>
      <dgm:t>
        <a:bodyPr/>
        <a:lstStyle/>
        <a:p>
          <a:endParaRPr kumimoji="1" lang="ja-JP" altLang="en-US"/>
        </a:p>
      </dgm:t>
    </dgm:pt>
    <dgm:pt modelId="{C36EA7F3-C237-E24F-9E06-B7AB6BBB8D33}" type="sibTrans" cxnId="{70E2D104-358D-204C-B302-E729FD38F248}">
      <dgm:prSet/>
      <dgm:spPr/>
      <dgm:t>
        <a:bodyPr/>
        <a:lstStyle/>
        <a:p>
          <a:endParaRPr kumimoji="1" lang="ja-JP" altLang="en-US"/>
        </a:p>
      </dgm:t>
    </dgm:pt>
    <dgm:pt modelId="{A9871D5A-5660-0D43-8A13-9E9419838753}">
      <dgm:prSet phldrT="[テキスト]" custT="1"/>
      <dgm:spPr>
        <a:solidFill>
          <a:schemeClr val="tx2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態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ビジネス指向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EA8930AC-FDF1-7947-920B-D8BE213D0BE5}" type="parTrans" cxnId="{C1A2158C-FF49-774E-82DA-46E2FB4F879D}">
      <dgm:prSet/>
      <dgm:spPr/>
      <dgm:t>
        <a:bodyPr/>
        <a:lstStyle/>
        <a:p>
          <a:endParaRPr kumimoji="1" lang="ja-JP" altLang="en-US"/>
        </a:p>
      </dgm:t>
    </dgm:pt>
    <dgm:pt modelId="{44A3BA07-C40B-8940-944D-5A8B62BF5644}" type="sibTrans" cxnId="{C1A2158C-FF49-774E-82DA-46E2FB4F879D}">
      <dgm:prSet/>
      <dgm:spPr/>
      <dgm:t>
        <a:bodyPr/>
        <a:lstStyle/>
        <a:p>
          <a:endParaRPr kumimoji="1" lang="ja-JP" altLang="en-US"/>
        </a:p>
      </dgm:t>
    </dgm:pt>
    <dgm:pt modelId="{2C60184F-FD89-AE4A-BA84-0D63045333DE}" type="pres">
      <dgm:prSet presAssocID="{9C2410A1-7241-4041-A590-68D05C86558B}" presName="compositeShape" presStyleCnt="0">
        <dgm:presLayoutVars>
          <dgm:chMax val="9"/>
          <dgm:dir/>
          <dgm:resizeHandles val="exact"/>
        </dgm:presLayoutVars>
      </dgm:prSet>
      <dgm:spPr/>
      <dgm:t>
        <a:bodyPr/>
        <a:lstStyle/>
        <a:p>
          <a:endParaRPr kumimoji="1" lang="ja-JP" altLang="en-US"/>
        </a:p>
      </dgm:t>
    </dgm:pt>
    <dgm:pt modelId="{C1E1C947-7703-4942-ACC9-93F1DA20FE1D}" type="pres">
      <dgm:prSet presAssocID="{9C2410A1-7241-4041-A590-68D05C86558B}" presName="triangle1" presStyleLbl="node1" presStyleIdx="0" presStyleCnt="4" custScaleX="11644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8419FEE2-1286-6148-8E6E-F32B2FD0B231}" type="pres">
      <dgm:prSet presAssocID="{9C2410A1-7241-4041-A590-68D05C86558B}" presName="triangle2" presStyleLbl="node1" presStyleIdx="1" presStyleCnt="4" custScaleX="116447" custLinFactNeighborX="-8223" custLinFactNeighborY="62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83A3451A-BDB5-4348-9291-3A6EC4EE6032}" type="pres">
      <dgm:prSet presAssocID="{9C2410A1-7241-4041-A590-68D05C86558B}" presName="triangle3" presStyleLbl="node1" presStyleIdx="2" presStyleCnt="4" custScaleX="11644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6334819E-9DAA-DB40-A726-C6BCBE31BBFD}" type="pres">
      <dgm:prSet presAssocID="{9C2410A1-7241-4041-A590-68D05C86558B}" presName="triangle4" presStyleLbl="node1" presStyleIdx="3" presStyleCnt="4" custScaleX="116447" custLinFactNeighborX="8224" custLinFactNeighborY="1253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</dgm:ptLst>
  <dgm:cxnLst>
    <dgm:cxn modelId="{70E2D104-358D-204C-B302-E729FD38F248}" srcId="{9C2410A1-7241-4041-A590-68D05C86558B}" destId="{AFF09982-0F4D-494B-9D40-D6D1C78FB0B9}" srcOrd="2" destOrd="0" parTransId="{24C27D0F-CAF2-8D44-A93A-1B613B8F506F}" sibTransId="{C36EA7F3-C237-E24F-9E06-B7AB6BBB8D33}"/>
    <dgm:cxn modelId="{2A78FE2D-6779-064A-9F6C-52B3DE3AC8B0}" type="presOf" srcId="{AFF09982-0F4D-494B-9D40-D6D1C78FB0B9}" destId="{83A3451A-BDB5-4348-9291-3A6EC4EE6032}" srcOrd="0" destOrd="0" presId="urn:microsoft.com/office/officeart/2005/8/layout/pyramid4"/>
    <dgm:cxn modelId="{84B5FFD6-6AEE-8349-96A0-D3FE1A730BD2}" type="presOf" srcId="{9C2410A1-7241-4041-A590-68D05C86558B}" destId="{2C60184F-FD89-AE4A-BA84-0D63045333DE}" srcOrd="0" destOrd="0" presId="urn:microsoft.com/office/officeart/2005/8/layout/pyramid4"/>
    <dgm:cxn modelId="{7A51BF9F-07A7-354C-9F31-44CB2B6A1743}" srcId="{9C2410A1-7241-4041-A590-68D05C86558B}" destId="{12ED873F-BD82-184D-9B78-F7F01B2FFE68}" srcOrd="0" destOrd="0" parTransId="{3ACE6096-C9C8-BC46-BF5E-F4FCBBBFF9A7}" sibTransId="{56E4DF71-920D-5945-8874-24FC9E0C3E35}"/>
    <dgm:cxn modelId="{A685646C-35FD-C74A-AC5A-F74716EDE941}" type="presOf" srcId="{12ED873F-BD82-184D-9B78-F7F01B2FFE68}" destId="{C1E1C947-7703-4942-ACC9-93F1DA20FE1D}" srcOrd="0" destOrd="0" presId="urn:microsoft.com/office/officeart/2005/8/layout/pyramid4"/>
    <dgm:cxn modelId="{5AF651DA-8EAE-4040-8EA4-B9812209AF98}" type="presOf" srcId="{A9871D5A-5660-0D43-8A13-9E9419838753}" destId="{6334819E-9DAA-DB40-A726-C6BCBE31BBFD}" srcOrd="0" destOrd="0" presId="urn:microsoft.com/office/officeart/2005/8/layout/pyramid4"/>
    <dgm:cxn modelId="{2A1DA167-ED59-F947-9EBF-B0A76626A0D0}" type="presOf" srcId="{3E8F932C-1FB5-6E4F-88F8-66046DDD68F1}" destId="{8419FEE2-1286-6148-8E6E-F32B2FD0B231}" srcOrd="0" destOrd="0" presId="urn:microsoft.com/office/officeart/2005/8/layout/pyramid4"/>
    <dgm:cxn modelId="{4C35EF75-5E08-C046-BD5B-1FA86E25D471}" srcId="{9C2410A1-7241-4041-A590-68D05C86558B}" destId="{3E8F932C-1FB5-6E4F-88F8-66046DDD68F1}" srcOrd="1" destOrd="0" parTransId="{FE059242-B41A-1A4B-A875-7159E733476C}" sibTransId="{8D3F5BBD-2CA0-8040-8137-7925DC3429F2}"/>
    <dgm:cxn modelId="{C1A2158C-FF49-774E-82DA-46E2FB4F879D}" srcId="{9C2410A1-7241-4041-A590-68D05C86558B}" destId="{A9871D5A-5660-0D43-8A13-9E9419838753}" srcOrd="3" destOrd="0" parTransId="{EA8930AC-FDF1-7947-920B-D8BE213D0BE5}" sibTransId="{44A3BA07-C40B-8940-944D-5A8B62BF5644}"/>
    <dgm:cxn modelId="{C60C5732-7BE3-5D47-9E64-A176D49793C8}" type="presParOf" srcId="{2C60184F-FD89-AE4A-BA84-0D63045333DE}" destId="{C1E1C947-7703-4942-ACC9-93F1DA20FE1D}" srcOrd="0" destOrd="0" presId="urn:microsoft.com/office/officeart/2005/8/layout/pyramid4"/>
    <dgm:cxn modelId="{28AACC2B-4E94-2148-9B7E-EA5B73C54B21}" type="presParOf" srcId="{2C60184F-FD89-AE4A-BA84-0D63045333DE}" destId="{8419FEE2-1286-6148-8E6E-F32B2FD0B231}" srcOrd="1" destOrd="0" presId="urn:microsoft.com/office/officeart/2005/8/layout/pyramid4"/>
    <dgm:cxn modelId="{C896F1EB-3947-F441-BFB7-D4136DE4A535}" type="presParOf" srcId="{2C60184F-FD89-AE4A-BA84-0D63045333DE}" destId="{83A3451A-BDB5-4348-9291-3A6EC4EE6032}" srcOrd="2" destOrd="0" presId="urn:microsoft.com/office/officeart/2005/8/layout/pyramid4"/>
    <dgm:cxn modelId="{3F0CEF07-07D6-0C47-A553-C6ECF7FEAA4F}" type="presParOf" srcId="{2C60184F-FD89-AE4A-BA84-0D63045333DE}" destId="{6334819E-9DAA-DB40-A726-C6BCBE31BBFD}" srcOrd="3" destOrd="0" presId="urn:microsoft.com/office/officeart/2005/8/layout/pyramid4"/>
  </dgm:cxnLst>
  <dgm:bg/>
  <dgm:whole>
    <a:ln>
      <a:solidFill>
        <a:schemeClr val="tx1"/>
      </a:solidFill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E1C947-7703-4942-ACC9-93F1DA20FE1D}">
      <dsp:nvSpPr>
        <dsp:cNvPr id="0" name=""/>
        <dsp:cNvSpPr/>
      </dsp:nvSpPr>
      <dsp:spPr>
        <a:xfrm>
          <a:off x="2503345" y="0"/>
          <a:ext cx="2880009" cy="2473235"/>
        </a:xfrm>
        <a:prstGeom prst="triangle">
          <a:avLst/>
        </a:prstGeom>
        <a:solidFill>
          <a:srgbClr val="FFC0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心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組織文化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3223347" y="1236618"/>
        <a:ext cx="1440005" cy="1236617"/>
      </dsp:txXfrm>
    </dsp:sp>
    <dsp:sp modelId="{8419FEE2-1286-6148-8E6E-F32B2FD0B231}">
      <dsp:nvSpPr>
        <dsp:cNvPr id="0" name=""/>
        <dsp:cNvSpPr/>
      </dsp:nvSpPr>
      <dsp:spPr>
        <a:xfrm>
          <a:off x="1063353" y="2473235"/>
          <a:ext cx="2880009" cy="2473235"/>
        </a:xfrm>
        <a:prstGeom prst="triangle">
          <a:avLst/>
        </a:prstGeom>
        <a:solidFill>
          <a:srgbClr val="0432FF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技術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1783355" y="3709853"/>
        <a:ext cx="1440005" cy="1236617"/>
      </dsp:txXfrm>
    </dsp:sp>
    <dsp:sp modelId="{83A3451A-BDB5-4348-9291-3A6EC4EE6032}">
      <dsp:nvSpPr>
        <dsp:cNvPr id="0" name=""/>
        <dsp:cNvSpPr/>
      </dsp:nvSpPr>
      <dsp:spPr>
        <a:xfrm rot="10800000">
          <a:off x="2503345" y="2473235"/>
          <a:ext cx="2880009" cy="2473235"/>
        </a:xfrm>
        <a:prstGeom prst="triangle">
          <a:avLst/>
        </a:prstGeom>
        <a:solidFill>
          <a:srgbClr val="0AC2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400" b="0" i="0" kern="120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LINE</a:t>
          </a:r>
          <a:r>
            <a:rPr kumimoji="1" lang="ja-JP" altLang="en-US" sz="2400" b="0" i="0" kern="120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の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改善</a:t>
          </a:r>
          <a:endParaRPr kumimoji="1" lang="ja-JP" altLang="en-US" sz="2400" b="0" i="0" kern="1200" dirty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 rot="10800000">
        <a:off x="3223347" y="2473235"/>
        <a:ext cx="1440005" cy="1236617"/>
      </dsp:txXfrm>
    </dsp:sp>
    <dsp:sp modelId="{6334819E-9DAA-DB40-A726-C6BCBE31BBFD}">
      <dsp:nvSpPr>
        <dsp:cNvPr id="0" name=""/>
        <dsp:cNvSpPr/>
      </dsp:nvSpPr>
      <dsp:spPr>
        <a:xfrm>
          <a:off x="3943362" y="2473235"/>
          <a:ext cx="2880009" cy="2473235"/>
        </a:xfrm>
        <a:prstGeom prst="triangle">
          <a:avLst/>
        </a:prstGeom>
        <a:solidFill>
          <a:schemeClr val="tx2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態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ビジネス指向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4663364" y="3709853"/>
        <a:ext cx="1440005" cy="12366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E67B1-E584-4720-817D-DD5D20C3975D}" type="datetimeFigureOut">
              <a:rPr kumimoji="1" lang="ja-JP" altLang="en-US" smtClean="0"/>
              <a:t>2018/4/4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31A60-C776-4263-A2FB-8D24586021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19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DevOpsDays Tokyo 2018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」（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https://www.devopsdaystokyo.org/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）での発表資料です。</a:t>
            </a:r>
            <a:endParaRPr kumimoji="1" lang="ja-JP" altLang="en-US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132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67949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60946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95674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8907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9866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11429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81435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98536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443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solidFill>
                <a:schemeClr val="tx2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53801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楽天株式会社在籍時に、楽天技術研究所（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RIT</a:t>
            </a:r>
            <a:r>
              <a:rPr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）所長の森　正弥さんから教わった考え方です。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r>
              <a:rPr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その後の私のあらゆる行動のベースにもなっています。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45624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02199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60052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510122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523625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690794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solidFill>
                <a:schemeClr val="tx2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572348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64594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555520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71425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610494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470160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676775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1200" b="0" dirty="0" smtClean="0">
              <a:latin typeface="+mn-ea"/>
              <a:ea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656400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505231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4433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1116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497047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25637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255135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386826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68159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28112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07080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985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67233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83902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mtClean="0"/>
              <a:t>「平成</a:t>
            </a:r>
            <a:r>
              <a:rPr kumimoji="1" lang="en-US" altLang="ja-JP" dirty="0" smtClean="0"/>
              <a:t>29</a:t>
            </a:r>
            <a:r>
              <a:rPr kumimoji="1" lang="ja-JP" altLang="en-US" smtClean="0"/>
              <a:t>年</a:t>
            </a:r>
            <a:r>
              <a:rPr kumimoji="1" lang="en-US" altLang="ja-JP" dirty="0" smtClean="0"/>
              <a:t>12</a:t>
            </a:r>
            <a:r>
              <a:rPr kumimoji="1" lang="ja-JP" altLang="en-US" smtClean="0"/>
              <a:t>月期 通期決算説明会 プレゼンテーション資料」より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21168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92650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87818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2BCCDA-7B63-404C-A04A-C54649811EC9}" type="datetime4">
              <a:rPr lang="ja-JP" altLang="en-US" smtClean="0"/>
              <a:pPr/>
              <a:t>2018年4月4日</a:t>
            </a:fld>
            <a:endParaRPr lang="ja-JP" altLang="en-US"/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977805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858403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727849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rgbClr val="44C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356350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84692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chemeClr val="tx2"/>
          </a:solidFill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  <p:sp>
        <p:nvSpPr>
          <p:cNvPr id="12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41452E-60C8-4FD8-95AF-A908062DC191}" type="datetime4">
              <a:rPr lang="ja-JP" altLang="en-US" smtClean="0"/>
              <a:pPr/>
              <a:t>2018年4月4日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13150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endParaRPr kumimoji="1" lang="ja-JP" altLang="en-US" dirty="0" smtClean="0"/>
          </a:p>
        </p:txBody>
      </p:sp>
      <p:sp>
        <p:nvSpPr>
          <p:cNvPr id="13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07865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32073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6356351"/>
          </a:xfrm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0623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4" y="6356350"/>
            <a:ext cx="720000" cy="3598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863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5" y="6316165"/>
            <a:ext cx="461089" cy="40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7711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3828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comments" Target="../comments/commen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linecorp.com/en/company/mission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linecorp.com/en/company/mission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hyperlink" Target="NULL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hyperlink" Target="http://agilemanifesto.org/iso/ja/principles.htm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.jp/dp/0321803027" TargetMode="External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geyahhoo" TargetMode="External"/><Relationship Id="rId4" Type="http://schemas.openxmlformats.org/officeDocument/2006/relationships/hyperlink" Target="https://2016.scrumgatheringtokyo.org/index.html" TargetMode="External"/><Relationship Id="rId5" Type="http://schemas.openxmlformats.org/officeDocument/2006/relationships/hyperlink" Target="https://2017.scrumgatheringtokyo.org/index.html" TargetMode="External"/><Relationship Id="rId6" Type="http://schemas.openxmlformats.org/officeDocument/2006/relationships/hyperlink" Target="https://www.agilealliance.org/wp-content/uploads/2015/12/ExperienceReport.2014.Ito_.pdf" TargetMode="External"/><Relationship Id="rId7" Type="http://schemas.openxmlformats.org/officeDocument/2006/relationships/image" Target="../media/image1.png"/><Relationship Id="rId8" Type="http://schemas.openxmlformats.org/officeDocument/2006/relationships/image" Target="../media/image2.png"/><Relationship Id="rId9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comments" Target="../comments/commen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comments" Target="../comments/comment3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kumimoji="1" lang="ja-JP" altLang="en-US" sz="32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伊藤　宏幸</a:t>
            </a:r>
            <a:endParaRPr kumimoji="1" lang="ja-JP" altLang="en-US" sz="320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0" y="7"/>
            <a:ext cx="9144000" cy="527959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 sz="9600" b="1" smtClean="0"/>
              <a:t>心・技・態</a:t>
            </a:r>
            <a:r>
              <a:rPr lang="en-US" altLang="ja-JP" sz="9600" b="1" dirty="0" smtClean="0"/>
              <a:t/>
            </a:r>
            <a:br>
              <a:rPr lang="en-US" altLang="ja-JP" sz="9600" b="1" dirty="0" smtClean="0"/>
            </a:br>
            <a:r>
              <a:rPr lang="en-US" altLang="ja-JP" sz="5400" b="1" dirty="0" smtClean="0"/>
              <a:t>-LINE</a:t>
            </a:r>
            <a:r>
              <a:rPr lang="ja-JP" altLang="en-US" sz="5400" b="1" smtClean="0"/>
              <a:t>にお</a:t>
            </a:r>
            <a:r>
              <a:rPr lang="ja-JP" altLang="en-US" sz="5400" b="1"/>
              <a:t>ける改善の真実</a:t>
            </a:r>
            <a:r>
              <a:rPr lang="en-US" altLang="ja-JP" sz="5400" b="1" dirty="0" smtClean="0"/>
              <a:t>-</a:t>
            </a:r>
            <a:endParaRPr kumimoji="1" lang="ja-JP" altLang="en-US" sz="4800" b="1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F34E1-CD1B-4039-BEF8-E796808036C6}" type="datetime4">
              <a:rPr lang="ja-JP" altLang="en-US" smtClean="0"/>
              <a:t>2018年4月4日</a:t>
            </a:fld>
            <a:endParaRPr lang="ja-JP" altLang="en-US"/>
          </a:p>
        </p:txBody>
      </p:sp>
      <p:sp>
        <p:nvSpPr>
          <p:cNvPr id="5" name="コンテンツ プレースホルダー 2"/>
          <p:cNvSpPr txBox="1">
            <a:spLocks/>
          </p:cNvSpPr>
          <p:nvPr/>
        </p:nvSpPr>
        <p:spPr>
          <a:xfrm>
            <a:off x="0" y="5285334"/>
            <a:ext cx="9144000" cy="4961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b="1" i="0" kern="1200">
                <a:solidFill>
                  <a:srgbClr val="595959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8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4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2018</a:t>
            </a:r>
            <a:r>
              <a:rPr lang="ja-JP" altLang="en-US" sz="2800" b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年</a:t>
            </a:r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04</a:t>
            </a:r>
            <a:r>
              <a:rPr lang="ja-JP" altLang="en-US" sz="2800" b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月</a:t>
            </a:r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24</a:t>
            </a:r>
            <a:r>
              <a:rPr lang="ja-JP" altLang="en-US" sz="2800" b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日</a:t>
            </a:r>
            <a:endParaRPr lang="ja-JP" altLang="en-US" sz="2800" b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62139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社員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の急増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グラフを作成する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26343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現在の課題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大企業病予備軍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変換期の混乱の真っ只中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連携サービスでの障害多発（２週に１回）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関係者・開発チームの肥大化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協力会社への依存度の増大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64297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大企業病を回避し</a:t>
            </a:r>
            <a:endParaRPr lang="en-US" altLang="ja-JP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内政を軸とした「強い会社」とする！</a:t>
            </a:r>
            <a:endParaRPr lang="en-US" altLang="ja-JP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社員の「生産性」を高め強化する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発見的課題解決の社員・組織とする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あ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4071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13</a:t>
            </a:fld>
            <a:endParaRPr kumimoji="1" lang="ja-JP" altLang="en-US"/>
          </a:p>
        </p:txBody>
      </p:sp>
      <p:graphicFrame>
        <p:nvGraphicFramePr>
          <p:cNvPr id="3" name="図表 2"/>
          <p:cNvGraphicFramePr/>
          <p:nvPr>
            <p:extLst>
              <p:ext uri="{D42A27DB-BD31-4B8C-83A1-F6EECF244321}">
                <p14:modId xmlns:p14="http://schemas.microsoft.com/office/powerpoint/2010/main" val="352888979"/>
              </p:ext>
            </p:extLst>
          </p:nvPr>
        </p:nvGraphicFramePr>
        <p:xfrm>
          <a:off x="628650" y="1149027"/>
          <a:ext cx="7886700" cy="4946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7798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警告！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キラキラした話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はありません！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泥臭い話満載です！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88721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アジェンダ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98777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8970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プラクティス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34988" lvl="1" indent="-534988">
              <a:buFont typeface="+mj-lt"/>
              <a:buAutoNum type="arabicPeriod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KPI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（売上・利益・従業員満足度）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022856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10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私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こういうことをやりたいのですが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…</a:t>
            </a: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マネージャー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よし試してみましょう！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試しながら調整しましょう！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83896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algn="ctr"/>
            <a:r>
              <a:rPr lang="en-US" altLang="ja-JP" sz="2400" dirty="0">
                <a:hlinkClick r:id="rId3"/>
              </a:rPr>
              <a:t>https://</a:t>
            </a:r>
            <a:r>
              <a:rPr lang="en-US" altLang="ja-JP" sz="2400" dirty="0" smtClean="0">
                <a:hlinkClick r:id="rId3"/>
              </a:rPr>
              <a:t>linecorp.com/ja/company/mission</a:t>
            </a:r>
            <a:endParaRPr lang="en-US" altLang="ja-JP" sz="2400" dirty="0">
              <a:hlinkClick r:id="rId3"/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46" y="1183120"/>
            <a:ext cx="8152108" cy="4485657"/>
          </a:xfrm>
          <a:prstGeom prst="rect">
            <a:avLst/>
          </a:prstGeom>
        </p:spPr>
      </p:pic>
      <p:sp>
        <p:nvSpPr>
          <p:cNvPr id="7" name="正方形/長方形 6"/>
          <p:cNvSpPr/>
          <p:nvPr/>
        </p:nvSpPr>
        <p:spPr>
          <a:xfrm>
            <a:off x="495946" y="5160935"/>
            <a:ext cx="8152108" cy="507841"/>
          </a:xfrm>
          <a:prstGeom prst="rect">
            <a:avLst/>
          </a:prstGeom>
          <a:noFill/>
          <a:ln w="63500"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432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テーマ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6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6000" b="1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</a:t>
            </a:r>
            <a:endParaRPr lang="en-US" altLang="ja-JP" sz="6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6000" b="1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以下を</a:t>
            </a:r>
            <a:r>
              <a:rPr lang="ja-JP" altLang="en-US" sz="6000" b="1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推進する理由</a:t>
            </a:r>
            <a:endParaRPr lang="en-US" altLang="ja-JP" sz="6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789113" lvl="1" indent="-857250"/>
            <a:r>
              <a:rPr lang="en-US" altLang="ja-JP" sz="6000" b="1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</a:t>
            </a:r>
          </a:p>
          <a:p>
            <a:pPr marL="1789113" lvl="1" indent="-857250"/>
            <a:r>
              <a:rPr lang="en-US" altLang="ja-JP" sz="60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CI/CD</a:t>
            </a:r>
            <a:endParaRPr lang="en-US" altLang="ja-JP" sz="60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789113" lvl="1" indent="-857250"/>
            <a:r>
              <a:rPr lang="ja-JP" altLang="en-US" sz="60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</a:t>
            </a:r>
            <a:r>
              <a:rPr lang="ja-JP" altLang="en-US" sz="60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自動化</a:t>
            </a:r>
            <a:endParaRPr lang="en-US" altLang="ja-JP" sz="60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9767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10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u="sng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ENJOY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という会社は、前例の無いこと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に無謀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に挑み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、それ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でもくじけず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に戦い続けて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生き残って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きた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会社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です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（中略）</a:t>
            </a:r>
            <a:endParaRPr lang="en-US" altLang="ja-JP" sz="24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私たち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の会社には、うまくいって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もいかなくて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情熱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を持って挑戦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し続ける人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・チームを奨励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する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文化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があります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dirty="0"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https://linecorp.com/ja/company/mission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2" name="正方形/長方形 11"/>
          <p:cNvSpPr/>
          <p:nvPr/>
        </p:nvSpPr>
        <p:spPr>
          <a:xfrm>
            <a:off x="495946" y="3892299"/>
            <a:ext cx="8152108" cy="1191145"/>
          </a:xfrm>
          <a:prstGeom prst="rect">
            <a:avLst/>
          </a:prstGeom>
          <a:noFill/>
          <a:ln w="63500"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5659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組織としての「心理的安全性」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3" name="上矢印 2"/>
          <p:cNvSpPr/>
          <p:nvPr/>
        </p:nvSpPr>
        <p:spPr>
          <a:xfrm>
            <a:off x="4161295" y="5106475"/>
            <a:ext cx="883403" cy="457417"/>
          </a:xfrm>
          <a:prstGeom prst="up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126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2. 3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635" y="3352541"/>
            <a:ext cx="1177501" cy="1080000"/>
          </a:xfrm>
          <a:prstGeom prst="rect">
            <a:avLst/>
          </a:prstGeom>
          <a:ln>
            <a:noFill/>
          </a:ln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855" y="2147108"/>
            <a:ext cx="1620000" cy="1080000"/>
          </a:xfrm>
          <a:prstGeom prst="rect">
            <a:avLst/>
          </a:prstGeom>
          <a:ln>
            <a:noFill/>
          </a:ln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3553" y="4539780"/>
            <a:ext cx="1645714" cy="108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0539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”3 KPIs”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の活用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b="1" u="sng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売上・利益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としての施策・活動は、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全てこれらの向上・改善と関連づけている。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b="1" u="sng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従業員満足度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役員・マネージャー陣（・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不安の発見・言語化とそれらへの共感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数値的効果とスケジュール感の明示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デベロッパー （・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技術的な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知識欲の刺激→イノベーション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83855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b="1" u="sng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自動テスト結果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a</a:t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b="1" u="sng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従業員満足度</a:t>
            </a:r>
          </a:p>
          <a:p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692203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en-US" altLang="ja-JP" sz="28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846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プラクティス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34988" lvl="1" indent="-534988">
              <a:buFont typeface="+mj-lt"/>
              <a:buAutoNum type="arabicPeriod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心理的安全性を仕組みとして「作り込む」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シンプルにみんなを喜ばせる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5183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3" name="上矢印 2"/>
          <p:cNvSpPr/>
          <p:nvPr/>
        </p:nvSpPr>
        <p:spPr>
          <a:xfrm>
            <a:off x="4161295" y="5106475"/>
            <a:ext cx="883403" cy="457417"/>
          </a:xfrm>
          <a:prstGeom prst="up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20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自動テストを</a:t>
            </a: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活用した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プロダクトの仕様・設計の把握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5" name="図 4" descr="JUni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176" y="3014007"/>
            <a:ext cx="6637648" cy="25200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テキスト ボックス 6"/>
          <p:cNvSpPr txBox="1"/>
          <p:nvPr/>
        </p:nvSpPr>
        <p:spPr>
          <a:xfrm>
            <a:off x="628650" y="5542517"/>
            <a:ext cx="7251141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833994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根拠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-14288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XP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を活用した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algn="ctr">
              <a:buNone/>
            </a:pPr>
            <a:r>
              <a:rPr lang="ja-JP" altLang="en-US" sz="400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高速な学習の仕組み</a:t>
            </a: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の構築と活用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2507" y="2965195"/>
            <a:ext cx="4238987" cy="3892803"/>
          </a:xfrm>
          <a:prstGeom prst="rect">
            <a:avLst/>
          </a:prstGeom>
          <a:ln>
            <a:noFill/>
          </a:ln>
        </p:spPr>
      </p:pic>
      <p:sp>
        <p:nvSpPr>
          <p:cNvPr id="7" name="テキスト ボックス 6"/>
          <p:cNvSpPr txBox="1"/>
          <p:nvPr/>
        </p:nvSpPr>
        <p:spPr>
          <a:xfrm>
            <a:off x="4865581" y="5676113"/>
            <a:ext cx="1468854" cy="288000"/>
          </a:xfrm>
          <a:prstGeom prst="rect">
            <a:avLst/>
          </a:prstGeom>
          <a:noFill/>
          <a:ln w="38100"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864975" y="4191466"/>
            <a:ext cx="1468854" cy="288000"/>
          </a:xfrm>
          <a:prstGeom prst="rect">
            <a:avLst/>
          </a:prstGeom>
          <a:noFill/>
          <a:ln w="38100"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18257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084881" y="2349000"/>
            <a:ext cx="2880000" cy="216000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ja-JP" sz="4000" u="sng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Why</a:t>
            </a:r>
          </a:p>
          <a:p>
            <a:pPr algn="ctr">
              <a:lnSpc>
                <a:spcPct val="150000"/>
              </a:lnSpc>
            </a:pPr>
            <a:r>
              <a:rPr lang="en-US" altLang="ja-JP" sz="4000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80%</a:t>
            </a:r>
            <a:endParaRPr kumimoji="1" lang="ja-JP" altLang="en-US" sz="4000" smtClean="0">
              <a:solidFill>
                <a:srgbClr val="FAFAFC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4800115" y="2349000"/>
            <a:ext cx="2880000" cy="2160000"/>
          </a:xfrm>
          <a:prstGeom prst="rect">
            <a:avLst/>
          </a:prstGeom>
          <a:gradFill>
            <a:gsLst>
              <a:gs pos="0">
                <a:srgbClr val="00B0F0"/>
              </a:gs>
              <a:gs pos="48000">
                <a:srgbClr val="00B0F0"/>
              </a:gs>
              <a:gs pos="100000">
                <a:srgbClr val="00B0F0"/>
              </a:gs>
            </a:gsLst>
            <a:lin ang="16200000" scaled="1"/>
          </a:gra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ja-JP" sz="4000" u="sng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How</a:t>
            </a:r>
          </a:p>
          <a:p>
            <a:pPr algn="ctr">
              <a:lnSpc>
                <a:spcPct val="150000"/>
              </a:lnSpc>
            </a:pPr>
            <a:r>
              <a:rPr lang="en-US" altLang="ja-JP" sz="4000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20%</a:t>
            </a:r>
            <a:endParaRPr kumimoji="1" lang="ja-JP" altLang="en-US" sz="4000" smtClean="0">
              <a:solidFill>
                <a:srgbClr val="FAFAFC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0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2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内容の比率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※</a:t>
            </a: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具体的事例含む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7904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プロダクトを動かして知る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“Tests should help us</a:t>
            </a:r>
          </a:p>
          <a:p>
            <a:pPr marL="14288" lvl="1" indent="0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u</a:t>
            </a: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nderstand the SUT.”</a:t>
            </a: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 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4" invalidUrl="http://xunitpatterns.com/Goals of Test Automation.html"/>
              </a:rPr>
              <a:t>Test 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5" invalidUrl="http://xunitpatterns.com/Goals of Test Automation.html"/>
              </a:rPr>
              <a:t>Patterns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プロダクトの知りたいところ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動かしてみる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実際に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動かすと分かることが多い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いま動作するものが真実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（正しいか否かはまた別）</a:t>
            </a:r>
            <a:endParaRPr lang="en-US" altLang="ja-JP" sz="2800" dirty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4440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動かすことは簡単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テストスクリプトの書き方と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ツールの使い方を知っていれば、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簡単に動かすことができる</a:t>
            </a:r>
            <a:endParaRPr lang="en-US" altLang="ja-JP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28650" y="5542517"/>
            <a:ext cx="7312343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 descr="テストケース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138" y="3025793"/>
            <a:ext cx="6727724" cy="2516476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86093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動かしても壊れない（理想）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“Do Not Harm”</a:t>
            </a:r>
          </a:p>
          <a:p>
            <a:pPr marL="14288" lvl="1" indent="0" algn="ctr">
              <a:buNone/>
            </a:pPr>
            <a:r>
              <a:rPr lang="ja-JP" altLang="en-US" sz="2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 Test Patterns</a:t>
            </a:r>
            <a:r>
              <a:rPr lang="ja-JP" altLang="en-US" sz="28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76338" lvl="1" indent="-457200"/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プロダクトとテストスクリプトを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適切に作っていれば、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プロダクトを壊す恐れはない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69975" lvl="1" indent="-35083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安心して失敗することができる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何度でも試せる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→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トライアル＆エラーに適している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9347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シンプルにみんなを喜ばせる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855663" lvl="1" indent="-458788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作成済のテストを調べ、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チーム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</a:t>
            </a:r>
            <a:r>
              <a:rPr lang="ja-JP" altLang="en-US" sz="28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テストの理解度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を知る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誰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も気付いていないバグ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テストを作って検知・見える化し、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関係者の関心・信頼を得る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CI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と組み合わせて障害検知の仕組みとし、開発チームの</a:t>
            </a:r>
            <a:r>
              <a:rPr lang="ja-JP" altLang="en-US" sz="28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プロセスを刺激する</a:t>
            </a:r>
            <a:endParaRPr lang="en-US" altLang="ja-JP" sz="2800" dirty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400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34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61286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プラクティス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34988" lvl="1" indent="-534988">
              <a:buFont typeface="+mj-lt"/>
              <a:buAutoNum type="arabicPeriod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62183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b="1" u="sng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売上・利益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としての施策・活動は、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全てこれらの向上・改善と関連づけている。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b="1" u="sng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従業員満足度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役員・マネージャー陣（・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不安の発見・言語化とそれらへの共感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数値的効果とスケジュール感の明示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デベロッパー （・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技術的な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知識欲の刺激→イノベーション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979927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アジャイルの要素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37</a:t>
            </a:fld>
            <a:endParaRPr kumimoji="1" lang="ja-JP" altLang="en-US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89099"/>
            <a:ext cx="8229600" cy="4114800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1984233" y="3167309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983783" y="4661168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650" y="5756345"/>
            <a:ext cx="7887600" cy="54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http://</a:t>
            </a:r>
            <a:r>
              <a:rPr lang="en-US" altLang="ja-JP" sz="2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agilemanifesto.org/iso/ja/principles.html</a:t>
            </a:r>
            <a:endParaRPr lang="en-US" altLang="ja-JP" sz="20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12158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“Managing impact</a:t>
            </a:r>
            <a:b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for </a:t>
            </a:r>
            <a:r>
              <a:rPr lang="en-US" altLang="ja-JP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 team of TEs and </a:t>
            </a: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SETs</a:t>
            </a:r>
            <a:b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is </a:t>
            </a:r>
            <a:r>
              <a:rPr lang="en-US" altLang="ja-JP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the job of the TEM</a:t>
            </a: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.”</a:t>
            </a: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How Google Tests Software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7457" y="3780411"/>
            <a:ext cx="1789086" cy="23150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9685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(1)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39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615721"/>
              </p:ext>
            </p:extLst>
          </p:nvPr>
        </p:nvGraphicFramePr>
        <p:xfrm>
          <a:off x="628650" y="1735810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テストスクリプトを活用し、</a:t>
                      </a:r>
                      <a:r>
                        <a:rPr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プロダクトの課題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を発見・提示。</a:t>
                      </a:r>
                      <a:endParaRPr kumimoji="1" lang="ja-JP" altLang="en-US" sz="2400" b="0" i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2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ゴール・施策案の初版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3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静的コード解析結果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を提示。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合わせて、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定期的に報告する仕組み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を構築。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4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静的コード解析など、導入した施策の</a:t>
                      </a: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実装方法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をデベロッパーへ共有。</a:t>
                      </a:r>
                      <a:endParaRPr kumimoji="1" lang="ja-JP" altLang="en-US" sz="2400" b="0" i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5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マイルストーン案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5396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335524" y="1162762"/>
            <a:ext cx="5517766" cy="356530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defTabSz="28575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4000" b="0" kern="0" dirty="0" smtClean="0">
                <a:solidFill>
                  <a:schemeClr val="accent6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@hageyahhoo</a:t>
            </a:r>
            <a:endParaRPr lang="en-US" altLang="ja-JP" sz="4000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l" defTabSz="285750">
              <a:spcBef>
                <a:spcPct val="20000"/>
              </a:spcBef>
              <a:buClr>
                <a:srgbClr val="FFFFFF"/>
              </a:buClr>
              <a:defRPr/>
            </a:pPr>
            <a:endParaRPr lang="en-US" altLang="ja-JP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52425" indent="-352425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b="0" kern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株式</a:t>
            </a:r>
            <a:r>
              <a:rPr lang="ja-JP" altLang="en-US" b="0" ker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会社初</a:t>
            </a:r>
            <a:r>
              <a:rPr lang="ja-JP" altLang="en-US" b="0" kern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en-US" altLang="ja-JP" b="0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RSGT2016</a:t>
            </a:r>
            <a:r>
              <a:rPr lang="en-US" altLang="ja-JP" b="0" kern="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/</a:t>
            </a: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5"/>
              </a:rPr>
              <a:t>17</a:t>
            </a:r>
            <a:r>
              <a:rPr lang="ja-JP" altLang="en-US" b="0" kern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6"/>
              </a:rPr>
              <a:t>Agile2014</a:t>
            </a:r>
            <a:r>
              <a:rPr lang="ja-JP" altLang="en-US" b="0" kern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598" y="1415416"/>
            <a:ext cx="3048000" cy="3048000"/>
          </a:xfrm>
          <a:prstGeom prst="rect">
            <a:avLst/>
          </a:prstGeom>
          <a:ln>
            <a:noFill/>
          </a:ln>
        </p:spPr>
      </p:pic>
      <p:pic>
        <p:nvPicPr>
          <p:cNvPr id="15" name="図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9075" y="4237955"/>
            <a:ext cx="2574139" cy="2574139"/>
          </a:xfrm>
          <a:prstGeom prst="rect">
            <a:avLst/>
          </a:prstGeom>
          <a:ln>
            <a:noFill/>
          </a:ln>
        </p:spPr>
      </p:pic>
      <p:pic>
        <p:nvPicPr>
          <p:cNvPr id="16" name="図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55028" y="4237955"/>
            <a:ext cx="2569856" cy="2574139"/>
          </a:xfrm>
          <a:prstGeom prst="rect">
            <a:avLst/>
          </a:prstGeom>
          <a:ln>
            <a:noFill/>
          </a:ln>
        </p:spPr>
      </p:pic>
      <p:sp>
        <p:nvSpPr>
          <p:cNvPr id="20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伊藤　宏幸（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The HIRO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1832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(2)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40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85794"/>
              </p:ext>
            </p:extLst>
          </p:nvPr>
        </p:nvGraphicFramePr>
        <p:xfrm>
          <a:off x="628650" y="1735810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6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の施策のマイルストーン案について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役員・マネージャー陣と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合意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7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世界各拠点に散在していた</a:t>
                      </a:r>
                      <a: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テストの情報・ツールを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箇所に集約</a:t>
                      </a: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。</a:t>
                      </a:r>
                      <a:endParaRPr kumimoji="1" lang="ja-JP" altLang="en-US" sz="2400" b="0" i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8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障害が多発していたプロダクトに、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自動テストによる障害検知の仕組み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を実装。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9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QA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とデベロッパーとをつなぎ、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ゴールと施策を共有する定例会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を開始。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10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デベロッパーからの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テストに関する相談が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急増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し、１つ１つ対応。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503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b="1" u="sng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売上・利益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としての施策・活動は、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全てこれらの向上・改善と関連づけている。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b="1" u="sng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従業員満足度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役員・マネージャー陣（・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不安の発見・言語化とそれらへの共感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数値的効果とスケジュール感の明示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デベロッパー （・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技術的な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知識欲の刺激→イノベーション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064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42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4502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「ゆとり」を作る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771516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開発者が品質を作り込む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0255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QA to AQ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75899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4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イノベーション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63779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47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37500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コストではなくバリューで考える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コスト重視で外注し続けると会社が劣化する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売上・利益の観点から、内製を重視する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然るべき対価をエンジニアらに支払う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補足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2266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「３つ言わせてください」メソッド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報告の効率化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重要なことだけを言う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en-US" altLang="ja-JP" sz="2800" dirty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</a:t>
            </a: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つは説得力のある単位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補足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32185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  <a:noFill/>
          <a:ln>
            <a:noFill/>
          </a:ln>
        </p:spPr>
        <p:txBody>
          <a:bodyPr/>
          <a:lstStyle/>
          <a:p>
            <a:r>
              <a:rPr lang="ja-JP" altLang="en-US" sz="8000" b="1" smtClean="0"/>
              <a:t>前提／背景</a:t>
            </a:r>
            <a:endParaRPr kumimoji="1" lang="ja-JP" altLang="en-US" sz="8000" b="1"/>
          </a:p>
        </p:txBody>
      </p:sp>
    </p:spTree>
    <p:extLst>
      <p:ext uri="{BB962C8B-B14F-4D97-AF65-F5344CB8AC3E}">
        <p14:creationId xmlns:p14="http://schemas.microsoft.com/office/powerpoint/2010/main" val="894268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私の回答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lnSpc>
                <a:spcPct val="100000"/>
              </a:lnSpc>
              <a:buNone/>
            </a:pPr>
            <a:r>
              <a:rPr lang="ja-JP" altLang="en-US" sz="6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テスト自動化で</a:t>
            </a: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sz="6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のビジネスに</a:t>
            </a:r>
            <a:endParaRPr lang="en-US" altLang="ja-JP" sz="6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lnSpc>
                <a:spcPct val="100000"/>
              </a:lnSpc>
              <a:buNone/>
            </a:pPr>
            <a:r>
              <a:rPr lang="ja-JP" altLang="en-US" sz="6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貢献する！</a:t>
            </a:r>
            <a:endParaRPr lang="en-US" altLang="ja-JP" sz="4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12987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501" y="1162800"/>
            <a:ext cx="7858999" cy="5198400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60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</a:t>
            </a:r>
            <a:r>
              <a:rPr lang="en-US" altLang="ja-JP" sz="6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知識・経験を活用し</a:t>
            </a:r>
            <a:endParaRPr lang="en-US" altLang="ja-JP" sz="60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ビジネスに</a:t>
            </a: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貢献しよう！</a:t>
            </a:r>
            <a:endParaRPr lang="en-US" altLang="ja-JP" sz="4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650258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私の担当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プロダクト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en-US" altLang="ja-JP" sz="6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6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アプリ</a:t>
            </a:r>
            <a:endParaRPr lang="en-US" altLang="ja-JP" sz="6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>
              <a:buNone/>
            </a:pP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特にサーバーサイド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大量の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Microservices/API</a:t>
            </a:r>
          </a:p>
          <a:p>
            <a:pPr marL="534988" lvl="1" indent="-534988"/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</a:t>
            </a: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CI/CD</a:t>
            </a: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基盤も含む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516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これまでのプロダクト開発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ハイスキルなエンジニアの技術力で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多く</a:t>
            </a:r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の課題を解決してきた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最新技術の導入（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Thrift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など）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エンジニア視点からの仕様作成関与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自動化・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CI/CD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・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DevOps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ツールの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活用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25808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売上の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急増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</a:t>
            </a:fld>
            <a:endParaRPr kumimoji="1" lang="ja-JP" altLang="en-US"/>
          </a:p>
        </p:txBody>
      </p:sp>
      <p:pic>
        <p:nvPicPr>
          <p:cNvPr id="3" name="コンテンツ プレースホルダー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172" y="1689100"/>
            <a:ext cx="5725656" cy="4406900"/>
          </a:xfrm>
          <a:noFill/>
          <a:ln>
            <a:solidFill>
              <a:srgbClr val="0AC200"/>
            </a:solidFill>
          </a:ln>
        </p:spPr>
      </p:pic>
    </p:spTree>
    <p:extLst>
      <p:ext uri="{BB962C8B-B14F-4D97-AF65-F5344CB8AC3E}">
        <p14:creationId xmlns:p14="http://schemas.microsoft.com/office/powerpoint/2010/main" val="1354707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サービス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の急増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サービス年表を作る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69327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設定 6">
      <a:dk1>
        <a:srgbClr val="595959"/>
      </a:dk1>
      <a:lt1>
        <a:srgbClr val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E50012"/>
      </a:accent5>
      <a:accent6>
        <a:srgbClr val="FF7C80"/>
      </a:accent6>
      <a:hlink>
        <a:srgbClr val="0000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  <a:ln>
          <a:solidFill>
            <a:srgbClr val="FF0000"/>
          </a:solidFill>
        </a:ln>
      </a:spPr>
      <a:bodyPr anchor="ctr" anchorCtr="0">
        <a:noAutofit/>
      </a:bodyPr>
      <a:lstStyle>
        <a:defPPr algn="l">
          <a:defRPr sz="1800" b="0" dirty="0" smtClean="0">
            <a:solidFill>
              <a:schemeClr val="tx1"/>
            </a:solidFill>
            <a:latin typeface="Hiragino Kaku Gothic Pro W3" charset="-128"/>
            <a:ea typeface="Hiragino Kaku Gothic Pro W3" charset="-128"/>
            <a:cs typeface="Hiragino Kaku Gothic Pro W3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EDE04049-9C0B-7A42-88BF-C34543A26365}"/>
    </a:ext>
  </a:extLst>
</a:theme>
</file>

<file path=ppt/theme/theme2.xml><?xml version="1.0" encoding="utf-8"?>
<a:theme xmlns:a="http://schemas.openxmlformats.org/drawingml/2006/main" name="1_Office テーマ">
  <a:themeElements>
    <a:clrScheme name="資料作成用">
      <a:dk1>
        <a:srgbClr val="595959"/>
      </a:dk1>
      <a:lt1>
        <a:sysClr val="window" lastClr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595959"/>
      </a:accent5>
      <a:accent6>
        <a:srgbClr val="FF7C80"/>
      </a:accent6>
      <a:hlink>
        <a:srgbClr val="FFFF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kumimoji="1" sz="4800" dirty="0" smtClean="0">
            <a:solidFill>
              <a:srgbClr val="595959"/>
            </a:solidFill>
            <a:latin typeface="HGPｺﾞｼｯｸE" panose="020B0900000000000000" pitchFamily="50" charset="-128"/>
            <a:ea typeface="HGPｺﾞｼｯｸE" panose="020B0900000000000000" pitchFamily="50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A7687B34-BA34-1C4A-8369-B92120B45902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macテンプレート4_3</Template>
  <TotalTime>2739</TotalTime>
  <Words>1216</Words>
  <Application>Microsoft Macintosh PowerPoint</Application>
  <PresentationFormat>画面に合わせる (4:3)</PresentationFormat>
  <Paragraphs>379</Paragraphs>
  <Slides>51</Slides>
  <Notes>48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51</vt:i4>
      </vt:variant>
    </vt:vector>
  </HeadingPairs>
  <TitlesOfParts>
    <vt:vector size="60" baseType="lpstr">
      <vt:lpstr>Calibri</vt:lpstr>
      <vt:lpstr>Franklin Gothic Book</vt:lpstr>
      <vt:lpstr>HGPｺﾞｼｯｸE</vt:lpstr>
      <vt:lpstr>Hiragino Kaku Gothic ProN W6</vt:lpstr>
      <vt:lpstr>ＭＳ Ｐゴシック</vt:lpstr>
      <vt:lpstr>ヒラギノ角ゴ ProN W6</vt:lpstr>
      <vt:lpstr>Arial</vt:lpstr>
      <vt:lpstr>Office テーマ</vt:lpstr>
      <vt:lpstr>1_Office テーマ</vt:lpstr>
      <vt:lpstr>心・技・態 -LINEにおける改善の真実-</vt:lpstr>
      <vt:lpstr>テーマ</vt:lpstr>
      <vt:lpstr>内容の比率</vt:lpstr>
      <vt:lpstr>伊藤　宏幸（The HIRO）</vt:lpstr>
      <vt:lpstr>前提／背景</vt:lpstr>
      <vt:lpstr>私の担当プロダクト</vt:lpstr>
      <vt:lpstr>これまでのプロダクト開発</vt:lpstr>
      <vt:lpstr>1. 売上の急増</vt:lpstr>
      <vt:lpstr>2. サービスの急増</vt:lpstr>
      <vt:lpstr>3. 社員の急増</vt:lpstr>
      <vt:lpstr>現在の課題</vt:lpstr>
      <vt:lpstr>解決方針</vt:lpstr>
      <vt:lpstr>解決方針</vt:lpstr>
      <vt:lpstr>警告！</vt:lpstr>
      <vt:lpstr>アジェンダ</vt:lpstr>
      <vt:lpstr>PowerPoint プレゼンテーション</vt:lpstr>
      <vt:lpstr>プラクティス</vt:lpstr>
      <vt:lpstr>1. 失敗を許容する文化</vt:lpstr>
      <vt:lpstr>1. 失敗を許容する文化</vt:lpstr>
      <vt:lpstr>1. 失敗を許容する文化</vt:lpstr>
      <vt:lpstr>組織としての「心理的安全性」</vt:lpstr>
      <vt:lpstr>2. 3つのKPI</vt:lpstr>
      <vt:lpstr>ビジネスの”3 KPIs”の活用</vt:lpstr>
      <vt:lpstr>3. 成果物で会話する</vt:lpstr>
      <vt:lpstr>PowerPoint プレゼンテーション</vt:lpstr>
      <vt:lpstr>プラクティス</vt:lpstr>
      <vt:lpstr>1. 心理的安全性を「作り込む」</vt:lpstr>
      <vt:lpstr>2. テストでシステムを学ぶ</vt:lpstr>
      <vt:lpstr>根拠</vt:lpstr>
      <vt:lpstr>1) プロダクトを動かして知る</vt:lpstr>
      <vt:lpstr>2) 動かすことは簡単</vt:lpstr>
      <vt:lpstr>3) 動かしても壊れない（理想）</vt:lpstr>
      <vt:lpstr>3. シンプルにみんなを喜ばせる</vt:lpstr>
      <vt:lpstr>PowerPoint プレゼンテーション</vt:lpstr>
      <vt:lpstr>プラクティス</vt:lpstr>
      <vt:lpstr>1. 課題発見と言語化</vt:lpstr>
      <vt:lpstr>アジャイルの要素</vt:lpstr>
      <vt:lpstr>2. インパクトを与える</vt:lpstr>
      <vt:lpstr>実施した施策 (1)</vt:lpstr>
      <vt:lpstr>実施した施策 (2)</vt:lpstr>
      <vt:lpstr>3. ソリューションリーダー</vt:lpstr>
      <vt:lpstr>PowerPoint プレゼンテーション</vt:lpstr>
      <vt:lpstr>1. 「ゆとり」を作る</vt:lpstr>
      <vt:lpstr>2. 開発者が品質を作り込む</vt:lpstr>
      <vt:lpstr>3. QA to AQ</vt:lpstr>
      <vt:lpstr>4. イノベーション</vt:lpstr>
      <vt:lpstr>PowerPoint プレゼンテーション</vt:lpstr>
      <vt:lpstr>補足1</vt:lpstr>
      <vt:lpstr>補足2</vt:lpstr>
      <vt:lpstr>私の回答</vt:lpstr>
      <vt:lpstr>結論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世界と事例から学ぶ、 プロダクトオーナーの 「素養」としての アジャイルメトリクス</dc:title>
  <dc:creator>伊藤　宏幸</dc:creator>
  <cp:lastModifiedBy>Microsoft Office ユーザー</cp:lastModifiedBy>
  <cp:revision>4448</cp:revision>
  <dcterms:created xsi:type="dcterms:W3CDTF">2016-11-21T06:16:44Z</dcterms:created>
  <dcterms:modified xsi:type="dcterms:W3CDTF">2018-04-04T05:35:16Z</dcterms:modified>
</cp:coreProperties>
</file>

<file path=docProps/thumbnail.jpeg>
</file>